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7" r:id="rId2"/>
    <p:sldId id="288" r:id="rId3"/>
    <p:sldId id="289" r:id="rId4"/>
    <p:sldId id="290" r:id="rId5"/>
    <p:sldId id="292" r:id="rId6"/>
    <p:sldId id="291" r:id="rId7"/>
    <p:sldId id="294" r:id="rId8"/>
    <p:sldId id="293" r:id="rId9"/>
    <p:sldId id="295" r:id="rId10"/>
    <p:sldId id="297" r:id="rId11"/>
    <p:sldId id="296" r:id="rId12"/>
    <p:sldId id="298" r:id="rId13"/>
    <p:sldId id="300" r:id="rId14"/>
    <p:sldId id="299" r:id="rId15"/>
    <p:sldId id="302" r:id="rId16"/>
    <p:sldId id="348" r:id="rId17"/>
    <p:sldId id="301" r:id="rId18"/>
    <p:sldId id="303" r:id="rId19"/>
    <p:sldId id="304" r:id="rId20"/>
    <p:sldId id="305" r:id="rId21"/>
    <p:sldId id="306" r:id="rId22"/>
    <p:sldId id="350" r:id="rId23"/>
    <p:sldId id="307" r:id="rId24"/>
    <p:sldId id="309" r:id="rId25"/>
    <p:sldId id="310" r:id="rId26"/>
    <p:sldId id="311" r:id="rId27"/>
    <p:sldId id="313" r:id="rId28"/>
    <p:sldId id="314" r:id="rId29"/>
    <p:sldId id="312" r:id="rId30"/>
    <p:sldId id="315" r:id="rId31"/>
    <p:sldId id="351" r:id="rId32"/>
    <p:sldId id="354" r:id="rId33"/>
    <p:sldId id="361" r:id="rId34"/>
    <p:sldId id="360" r:id="rId35"/>
    <p:sldId id="353" r:id="rId36"/>
    <p:sldId id="359" r:id="rId37"/>
    <p:sldId id="355" r:id="rId38"/>
    <p:sldId id="356" r:id="rId39"/>
    <p:sldId id="357" r:id="rId40"/>
    <p:sldId id="358" r:id="rId41"/>
    <p:sldId id="316" r:id="rId42"/>
    <p:sldId id="347" r:id="rId43"/>
    <p:sldId id="317" r:id="rId44"/>
    <p:sldId id="318" r:id="rId45"/>
    <p:sldId id="323" r:id="rId46"/>
    <p:sldId id="324" r:id="rId47"/>
    <p:sldId id="325" r:id="rId48"/>
    <p:sldId id="326" r:id="rId49"/>
    <p:sldId id="330" r:id="rId50"/>
    <p:sldId id="329" r:id="rId51"/>
    <p:sldId id="327" r:id="rId52"/>
    <p:sldId id="331" r:id="rId53"/>
    <p:sldId id="332" r:id="rId54"/>
    <p:sldId id="335" r:id="rId55"/>
    <p:sldId id="333" r:id="rId56"/>
    <p:sldId id="334" r:id="rId57"/>
    <p:sldId id="336" r:id="rId58"/>
    <p:sldId id="337" r:id="rId59"/>
    <p:sldId id="339" r:id="rId60"/>
    <p:sldId id="340" r:id="rId61"/>
    <p:sldId id="341" r:id="rId62"/>
    <p:sldId id="342" r:id="rId63"/>
    <p:sldId id="343" r:id="rId64"/>
    <p:sldId id="344" r:id="rId65"/>
    <p:sldId id="345" r:id="rId66"/>
    <p:sldId id="346" r:id="rId6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>
        <p:scale>
          <a:sx n="77" d="100"/>
          <a:sy n="77" d="100"/>
        </p:scale>
        <p:origin x="-113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AFB2D-76DB-4E3E-A108-A93659CF1608}" type="datetimeFigureOut">
              <a:rPr lang="en-US" smtClean="0"/>
              <a:t>9/30/2013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21A86-9FFB-4C48-8DBA-73E907CCC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1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090C8F-B673-4555-A522-4F24053451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the lack of</a:t>
            </a:r>
            <a:r>
              <a:rPr lang="en-US" baseline="0" dirty="0" smtClean="0"/>
              <a:t> contrast….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the image on the right Ok?</a:t>
            </a:r>
            <a:r>
              <a:rPr lang="en-US" baseline="0" dirty="0" smtClean="0"/>
              <a:t>  Charge group theory!  Primary is pale, secondary is </a:t>
            </a:r>
            <a:r>
              <a:rPr lang="en-US" baseline="0" dirty="0" err="1" smtClean="0"/>
              <a:t>estoile</a:t>
            </a:r>
            <a:r>
              <a:rPr lang="en-US" baseline="0" dirty="0" smtClean="0"/>
              <a:t> and heron, tertiary is chalice.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Either:</a:t>
            </a:r>
            <a:r>
              <a:rPr lang="en-US" baseline="0" dirty="0" smtClean="0"/>
              <a:t> 1) Make the mullet much larger, to be a true overall, or 2) make it fit on the pale (and change tincture) and make it a tertiary.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39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way is</a:t>
            </a:r>
            <a:r>
              <a:rPr lang="en-US" baseline="0" dirty="0" smtClean="0"/>
              <a:t> adding a chief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89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specify two-and-one – that’s the default for three.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6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say “throughout”, that’s default</a:t>
            </a:r>
            <a:r>
              <a:rPr lang="en-US" baseline="0" dirty="0" smtClean="0"/>
              <a:t> for crosses.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Semy is one of the few situations where central charge isn’t listed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Roundels</a:t>
            </a:r>
            <a:r>
              <a:rPr lang="en-US" baseline="0" dirty="0" smtClean="0"/>
              <a:t> Or can be called </a:t>
            </a:r>
            <a:r>
              <a:rPr lang="en-US" baseline="0" dirty="0" smtClean="0"/>
              <a:t>bezants.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is listed first since its in </a:t>
            </a:r>
            <a:r>
              <a:rPr lang="en-US" dirty="0" err="1" smtClean="0"/>
              <a:t>dexter</a:t>
            </a:r>
            <a:r>
              <a:rPr lang="en-US" dirty="0" smtClean="0"/>
              <a:t> chief, though no difference</a:t>
            </a:r>
            <a:r>
              <a:rPr lang="en-US" baseline="0" dirty="0" smtClean="0"/>
              <a:t> for conflict.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Semy is one of the few situations where central charge isn’t listed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Even divisions,</a:t>
            </a:r>
            <a:r>
              <a:rPr lang="en-US" baseline="0" dirty="0" smtClean="0"/>
              <a:t> so </a:t>
            </a:r>
            <a:r>
              <a:rPr lang="en-US" baseline="0" dirty="0" err="1" smtClean="0"/>
              <a:t>barry</a:t>
            </a:r>
            <a:r>
              <a:rPr lang="en-US" baseline="0" dirty="0" smtClean="0"/>
              <a:t>.  Argent to chief, so first.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chevronelly</a:t>
            </a:r>
            <a:r>
              <a:rPr lang="en-US" baseline="0" dirty="0" smtClean="0"/>
              <a:t> since unequal number of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21A86-9FFB-4C48-8DBA-73E907CCC59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25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F201F-962C-4CAF-B9CF-CE33B017F0FB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B98-FE58-4D11-8D00-B3FF4F404C52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A788-A11B-46C1-AF3A-5F81E9C1294D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3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6B7AE-3E67-40F8-B69B-682430F034B5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5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ACEBE-272B-4EF0-805C-3D53D66E4359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6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0F5D-D22C-49BC-9925-5CFB55B779E6}" type="datetime1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EC60-9B8E-4470-8BE3-00B38F7E95C5}" type="datetime1">
              <a:rPr lang="en-US" smtClean="0"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D19CE-CC3A-4FD4-A16C-DFDF6E24B896}" type="datetime1">
              <a:rPr lang="en-US" smtClean="0"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34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104F-ABAC-446B-97EF-C1B6E129CF21}" type="datetime1">
              <a:rPr lang="en-US" smtClean="0"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97827-4D01-4004-8360-B806B561F86A}" type="datetime1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1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58AA-EE9A-4E08-B719-6865809D2909}" type="datetime1">
              <a:rPr lang="en-US" smtClean="0"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1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EB82-F6EB-41AC-96B1-CB6B308EDD07}" type="datetime1">
              <a:rPr lang="en-US" smtClean="0"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2EAF-69B6-4E26-89B8-AE259A8FE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0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mailto:jgalak@gmail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Armory 102 – Charge Group Theory and Style Rules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Presented by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Yehuda ben Moshe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Elmet</a:t>
            </a:r>
            <a:r>
              <a:rPr lang="en-US" dirty="0" smtClean="0"/>
              <a:t> Herald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Charge Group</a:t>
            </a:r>
          </a:p>
          <a:p>
            <a:pPr lvl="1"/>
            <a:r>
              <a:rPr lang="en-US" dirty="0" smtClean="0"/>
              <a:t>On a divided field with no central charge, the charges on either side of the division are the primary charge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Primary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81" cy="441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lion and a </a:t>
            </a:r>
            <a:r>
              <a:rPr lang="en-US" dirty="0"/>
              <a:t>c</a:t>
            </a:r>
            <a:r>
              <a:rPr lang="en-US" dirty="0" smtClean="0"/>
              <a:t>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81" cy="44195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lion and </a:t>
            </a:r>
            <a:r>
              <a:rPr lang="en-US" dirty="0" err="1" smtClean="0"/>
              <a:t>semy</a:t>
            </a:r>
            <a:r>
              <a:rPr lang="en-US" dirty="0" smtClean="0"/>
              <a:t> of Crosses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8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80" cy="44195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crosses and an 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4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80" cy="441959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 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1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  <a:p>
            <a:pPr lvl="1"/>
            <a:r>
              <a:rPr lang="en-US" dirty="0" smtClean="0"/>
              <a:t>A peripheral ordinary (chief, base, bordure, canton, </a:t>
            </a:r>
            <a:r>
              <a:rPr lang="en-US" dirty="0" err="1" smtClean="0"/>
              <a:t>orle</a:t>
            </a:r>
            <a:r>
              <a:rPr lang="en-US" dirty="0" smtClean="0"/>
              <a:t>, etc.) can never be a primary charge</a:t>
            </a:r>
          </a:p>
          <a:p>
            <a:pPr lvl="1"/>
            <a:r>
              <a:rPr lang="en-US" dirty="0" smtClean="0"/>
              <a:t>Field-primary armory</a:t>
            </a:r>
          </a:p>
          <a:p>
            <a:pPr lvl="2"/>
            <a:r>
              <a:rPr lang="en-US" dirty="0" smtClean="0"/>
              <a:t>Armory with no primary charge group is considered to be Field-primary, and has special rules</a:t>
            </a:r>
          </a:p>
          <a:p>
            <a:pPr lvl="2"/>
            <a:r>
              <a:rPr lang="en-US" dirty="0" smtClean="0"/>
              <a:t>Two possible ways this can happen:</a:t>
            </a:r>
          </a:p>
          <a:p>
            <a:pPr lvl="3"/>
            <a:r>
              <a:rPr lang="en-US" dirty="0" smtClean="0"/>
              <a:t>No charges at all</a:t>
            </a:r>
          </a:p>
          <a:p>
            <a:pPr lvl="3"/>
            <a:r>
              <a:rPr lang="en-US" dirty="0" smtClean="0"/>
              <a:t>Peripheral ordinaries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Charge Group</a:t>
            </a:r>
          </a:p>
          <a:p>
            <a:pPr lvl="1"/>
            <a:r>
              <a:rPr lang="en-US" dirty="0" smtClean="0"/>
              <a:t>Always placed directly on the field</a:t>
            </a:r>
          </a:p>
          <a:p>
            <a:pPr lvl="1"/>
            <a:r>
              <a:rPr lang="en-US" dirty="0" smtClean="0"/>
              <a:t>Generally “surrounds” the primary charge group</a:t>
            </a:r>
          </a:p>
          <a:p>
            <a:pPr lvl="1"/>
            <a:r>
              <a:rPr lang="en-US" dirty="0" smtClean="0"/>
              <a:t>Cannot have a secondary without a primary group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Charge Group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80" cy="44195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chevron</a:t>
            </a:r>
          </a:p>
          <a:p>
            <a:r>
              <a:rPr lang="en-US" dirty="0" smtClean="0"/>
              <a:t>Secondary: three </a:t>
            </a:r>
            <a:r>
              <a:rPr lang="en-US" dirty="0"/>
              <a:t>r</a:t>
            </a:r>
            <a:r>
              <a:rPr lang="en-US" dirty="0" smtClean="0"/>
              <a:t>oundels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0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Charge Group – peripheral ordinary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79" cy="44195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</a:t>
            </a:r>
            <a:r>
              <a:rPr lang="en-US" dirty="0" smtClean="0"/>
              <a:t>bend</a:t>
            </a:r>
            <a:endParaRPr lang="en-US" dirty="0" smtClean="0"/>
          </a:p>
          <a:p>
            <a:r>
              <a:rPr lang="en-US" dirty="0" smtClean="0"/>
              <a:t>Secondary: a bordure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2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Secondary Charge Group – semy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79" cy="44195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cross</a:t>
            </a:r>
          </a:p>
          <a:p>
            <a:r>
              <a:rPr lang="en-US" dirty="0" smtClean="0"/>
              <a:t>Secondary: </a:t>
            </a:r>
            <a:r>
              <a:rPr lang="en-US" dirty="0" err="1" smtClean="0"/>
              <a:t>semy</a:t>
            </a:r>
            <a:r>
              <a:rPr lang="en-US" dirty="0" smtClean="0"/>
              <a:t> of lions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 invention – SENA Appendix I</a:t>
            </a:r>
          </a:p>
          <a:p>
            <a:r>
              <a:rPr lang="en-US" dirty="0"/>
              <a:t>A charge group is a group of charges of approximately the same size and visual weight that act as a single visual </a:t>
            </a:r>
            <a:r>
              <a:rPr lang="en-US" dirty="0" smtClean="0"/>
              <a:t>unit</a:t>
            </a:r>
          </a:p>
          <a:p>
            <a:r>
              <a:rPr lang="en-US" dirty="0" smtClean="0"/>
              <a:t>Most of our style and conflict rules are built around charge groups</a:t>
            </a:r>
          </a:p>
          <a:p>
            <a:r>
              <a:rPr lang="en-US" dirty="0" smtClean="0"/>
              <a:t>“Core” style devices must be </a:t>
            </a:r>
            <a:r>
              <a:rPr lang="en-US" dirty="0" err="1" smtClean="0"/>
              <a:t>organizable</a:t>
            </a:r>
            <a:r>
              <a:rPr lang="en-US" dirty="0" smtClean="0"/>
              <a:t> into charge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Charge Group</a:t>
            </a:r>
          </a:p>
          <a:p>
            <a:pPr lvl="1"/>
            <a:r>
              <a:rPr lang="en-US" dirty="0" smtClean="0"/>
              <a:t>Placed on another charge, not on the field</a:t>
            </a:r>
          </a:p>
          <a:p>
            <a:pPr lvl="1"/>
            <a:r>
              <a:rPr lang="en-US" dirty="0" smtClean="0"/>
              <a:t>A single charge may only have one tertiary charge group on it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Charge Group -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78" cy="44195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pale</a:t>
            </a:r>
          </a:p>
          <a:p>
            <a:r>
              <a:rPr lang="en-US" dirty="0" smtClean="0"/>
              <a:t>Tertiary: three mullets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Charge Group -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600"/>
            <a:ext cx="3653178" cy="44195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pale</a:t>
            </a:r>
          </a:p>
          <a:p>
            <a:r>
              <a:rPr lang="en-US" dirty="0" smtClean="0"/>
              <a:t>Tertiary: a tower between two mullets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8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Tertiary Charge Group – 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600"/>
            <a:ext cx="3653178" cy="44195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chevron</a:t>
            </a:r>
          </a:p>
          <a:p>
            <a:r>
              <a:rPr lang="en-US" dirty="0" smtClean="0"/>
              <a:t>Tertiary 1: tower</a:t>
            </a:r>
          </a:p>
          <a:p>
            <a:r>
              <a:rPr lang="en-US" dirty="0" smtClean="0"/>
              <a:t>Tertiary 2: mullet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Overall Charge Group</a:t>
            </a:r>
          </a:p>
          <a:p>
            <a:pPr lvl="1"/>
            <a:r>
              <a:rPr lang="en-US" dirty="0" smtClean="0"/>
              <a:t>Crosses the center of the field</a:t>
            </a:r>
          </a:p>
          <a:p>
            <a:pPr lvl="1"/>
            <a:r>
              <a:rPr lang="en-US" dirty="0" smtClean="0"/>
              <a:t>Placed partially on the field and partially on other charges</a:t>
            </a:r>
          </a:p>
          <a:p>
            <a:pPr lvl="1"/>
            <a:r>
              <a:rPr lang="en-US" dirty="0" smtClean="0"/>
              <a:t>Underlying charge is the primary charge</a:t>
            </a:r>
          </a:p>
          <a:p>
            <a:pPr lvl="1"/>
            <a:r>
              <a:rPr lang="en-US" dirty="0" smtClean="0"/>
              <a:t>Can only have one overall charge group in any device</a:t>
            </a:r>
          </a:p>
          <a:p>
            <a:pPr lvl="1"/>
            <a:r>
              <a:rPr lang="en-US" dirty="0" smtClean="0"/>
              <a:t>In period, the overall charge is almost always a bend</a:t>
            </a:r>
          </a:p>
          <a:p>
            <a:pPr lvl="1"/>
            <a:r>
              <a:rPr lang="en-US" dirty="0" smtClean="0"/>
              <a:t>Overall charge must be substantially on the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Charge Group - Ok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600"/>
            <a:ext cx="3653177" cy="441959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lion</a:t>
            </a:r>
          </a:p>
          <a:p>
            <a:r>
              <a:rPr lang="en-US" dirty="0" smtClean="0"/>
              <a:t>Overall: a bend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3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 Charge Group – “barely” overall - No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600"/>
            <a:ext cx="3653177" cy="44195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pale</a:t>
            </a:r>
          </a:p>
          <a:p>
            <a:r>
              <a:rPr lang="en-US" dirty="0" smtClean="0"/>
              <a:t>Overall: a mullet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12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Maintained/Sustained charges</a:t>
            </a:r>
          </a:p>
          <a:p>
            <a:pPr lvl="1"/>
            <a:r>
              <a:rPr lang="en-US" dirty="0" smtClean="0"/>
              <a:t>“Held” by another charge, usually a primary</a:t>
            </a:r>
          </a:p>
          <a:p>
            <a:pPr lvl="1"/>
            <a:r>
              <a:rPr lang="en-US" dirty="0" smtClean="0"/>
              <a:t>Maintained charges are much smaller than the primary charge</a:t>
            </a:r>
          </a:p>
          <a:p>
            <a:pPr lvl="2"/>
            <a:r>
              <a:rPr lang="en-US" dirty="0" smtClean="0"/>
              <a:t>Considered artistic detail</a:t>
            </a:r>
          </a:p>
          <a:p>
            <a:pPr lvl="2"/>
            <a:r>
              <a:rPr lang="en-US" dirty="0" smtClean="0"/>
              <a:t>Do not count for difference</a:t>
            </a:r>
          </a:p>
          <a:p>
            <a:pPr lvl="1"/>
            <a:r>
              <a:rPr lang="en-US" dirty="0" smtClean="0"/>
              <a:t>Sustained charges are more than ½ of the visual weight of the primary charge, but less that the total visual weight</a:t>
            </a:r>
          </a:p>
          <a:p>
            <a:pPr lvl="2"/>
            <a:r>
              <a:rPr lang="en-US" dirty="0" smtClean="0"/>
              <a:t>Considered a secondary charge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7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Maintained/Sustained charges</a:t>
            </a:r>
          </a:p>
          <a:p>
            <a:pPr lvl="1"/>
            <a:r>
              <a:rPr lang="en-US" dirty="0" smtClean="0"/>
              <a:t>Co-primary charge</a:t>
            </a:r>
          </a:p>
          <a:p>
            <a:pPr lvl="2"/>
            <a:r>
              <a:rPr lang="en-US" dirty="0" smtClean="0"/>
              <a:t>“Held” charge has equal visual weight to the primary charge</a:t>
            </a:r>
          </a:p>
          <a:p>
            <a:pPr lvl="2"/>
            <a:r>
              <a:rPr lang="en-US" dirty="0" smtClean="0"/>
              <a:t>Considered part of the primary charge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Maintained Charge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600"/>
            <a:ext cx="3653176" cy="441959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29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5560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dragon</a:t>
            </a:r>
          </a:p>
          <a:p>
            <a:r>
              <a:rPr lang="en-US" dirty="0" smtClean="0"/>
              <a:t>Maintained: a 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7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Charge Group</a:t>
            </a:r>
          </a:p>
          <a:p>
            <a:pPr lvl="1"/>
            <a:r>
              <a:rPr lang="en-US" dirty="0" smtClean="0"/>
              <a:t>Always placed directly on the field</a:t>
            </a:r>
          </a:p>
          <a:p>
            <a:pPr lvl="1"/>
            <a:r>
              <a:rPr lang="en-US" dirty="0" smtClean="0"/>
              <a:t>Placed in the visual center of the field</a:t>
            </a:r>
          </a:p>
          <a:p>
            <a:pPr lvl="1"/>
            <a:r>
              <a:rPr lang="en-US" dirty="0" smtClean="0"/>
              <a:t>Usually the largest charge group</a:t>
            </a:r>
          </a:p>
          <a:p>
            <a:pPr lvl="1"/>
            <a:r>
              <a:rPr lang="en-US" dirty="0" smtClean="0"/>
              <a:t>Not all devices have a primary charge group</a:t>
            </a:r>
          </a:p>
          <a:p>
            <a:pPr lvl="1"/>
            <a:r>
              <a:rPr lang="en-US" dirty="0" smtClean="0"/>
              <a:t>A central ordinary is (almost) always the primary charge group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3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Sustained Charge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600"/>
            <a:ext cx="3653176" cy="441959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30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3200400"/>
            <a:ext cx="247983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Primary: a dragon</a:t>
            </a:r>
          </a:p>
          <a:p>
            <a:r>
              <a:rPr lang="en-US" dirty="0" smtClean="0"/>
              <a:t>Sustained secondary: a 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4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9330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Azure, </a:t>
            </a:r>
          </a:p>
          <a:p>
            <a:pPr marL="457200" lvl="1" indent="0">
              <a:buNone/>
            </a:pPr>
            <a:r>
              <a:rPr lang="en-US" dirty="0" smtClean="0"/>
              <a:t>three </a:t>
            </a:r>
            <a:r>
              <a:rPr lang="en-US" dirty="0" err="1" smtClean="0"/>
              <a:t>fleurs</a:t>
            </a:r>
            <a:r>
              <a:rPr lang="en-US" dirty="0" smtClean="0"/>
              <a:t>-de-</a:t>
            </a:r>
            <a:r>
              <a:rPr lang="en-US" dirty="0" err="1" smtClean="0"/>
              <a:t>lys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</a:p>
          <a:p>
            <a:pPr eaLnBrk="1" hangingPunct="1"/>
            <a:r>
              <a:rPr lang="en-US" dirty="0" smtClean="0"/>
              <a:t>Arms of France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931183" y="6503988"/>
            <a:ext cx="62271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St. </a:t>
            </a:r>
            <a:r>
              <a:rPr lang="en-US" dirty="0" err="1" smtClean="0">
                <a:latin typeface="Calibri" pitchFamily="34" charset="0"/>
              </a:rPr>
              <a:t>Machar’s</a:t>
            </a:r>
            <a:r>
              <a:rPr lang="en-US" dirty="0" smtClean="0">
                <a:latin typeface="Calibri" pitchFamily="34" charset="0"/>
              </a:rPr>
              <a:t> Cathedral, Aberdeen, </a:t>
            </a:r>
            <a:r>
              <a:rPr lang="en-US" dirty="0" err="1" smtClean="0">
                <a:latin typeface="Calibri" pitchFamily="34" charset="0"/>
              </a:rPr>
              <a:t>ca</a:t>
            </a:r>
            <a:r>
              <a:rPr lang="en-US" dirty="0" smtClean="0">
                <a:latin typeface="Calibri" pitchFamily="34" charset="0"/>
              </a:rPr>
              <a:t> AD 1520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4572000" cy="48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2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semy of </a:t>
            </a:r>
          </a:p>
          <a:p>
            <a:pPr marL="457200" lvl="1" indent="0">
              <a:buNone/>
            </a:pPr>
            <a:r>
              <a:rPr lang="en-US" dirty="0" smtClean="0"/>
              <a:t>eagles azure, </a:t>
            </a:r>
          </a:p>
          <a:p>
            <a:pPr marL="457200" lvl="1" indent="0">
              <a:buNone/>
            </a:pPr>
            <a:r>
              <a:rPr lang="en-US" dirty="0" smtClean="0"/>
              <a:t>a cross gules.</a:t>
            </a:r>
          </a:p>
          <a:p>
            <a:pPr eaLnBrk="1" hangingPunct="1"/>
            <a:r>
              <a:rPr lang="en-US" dirty="0" smtClean="0"/>
              <a:t>Sir (Thomas) Cheney, Lord Warden of the Cinque Ports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 descr="C:\Users\jg\Dropbox\Heraldry\Classes\University\images\Insignia Anglica 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219200"/>
            <a:ext cx="3676650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1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Or, </a:t>
            </a:r>
          </a:p>
          <a:p>
            <a:pPr marL="457200" lvl="1" indent="0">
              <a:buNone/>
            </a:pPr>
            <a:r>
              <a:rPr lang="en-US" dirty="0" smtClean="0"/>
              <a:t>five mullets of eight points </a:t>
            </a:r>
          </a:p>
          <a:p>
            <a:pPr marL="457200" lvl="1" indent="0">
              <a:buNone/>
            </a:pPr>
            <a:r>
              <a:rPr lang="en-US" dirty="0" smtClean="0"/>
              <a:t>two, one, and two </a:t>
            </a:r>
          </a:p>
          <a:p>
            <a:pPr marL="457200" lvl="1" indent="0">
              <a:buNone/>
            </a:pPr>
            <a:r>
              <a:rPr lang="en-US" dirty="0" smtClean="0"/>
              <a:t>gules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within a bordure </a:t>
            </a:r>
          </a:p>
          <a:p>
            <a:pPr marL="457200" lvl="1" indent="0">
              <a:buNone/>
            </a:pPr>
            <a:r>
              <a:rPr lang="en-US" dirty="0" smtClean="0"/>
              <a:t>azure.</a:t>
            </a:r>
          </a:p>
          <a:p>
            <a:pPr eaLnBrk="1" hangingPunct="1"/>
            <a:r>
              <a:rPr lang="en-US" dirty="0" smtClean="0"/>
              <a:t>Arms of the </a:t>
            </a:r>
            <a:r>
              <a:rPr lang="en-US" dirty="0" err="1" smtClean="0"/>
              <a:t>Chefe</a:t>
            </a:r>
            <a:r>
              <a:rPr lang="en-US" dirty="0" smtClean="0"/>
              <a:t> </a:t>
            </a:r>
            <a:r>
              <a:rPr lang="en-US" dirty="0" err="1" smtClean="0"/>
              <a:t>Barbedo</a:t>
            </a:r>
            <a:r>
              <a:rPr lang="en-US" dirty="0" smtClean="0"/>
              <a:t> (Portugal)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2"/>
          <a:srcRect l="3270" t="48480" r="54233" b="10422"/>
          <a:stretch>
            <a:fillRect/>
          </a:stretch>
        </p:blipFill>
        <p:spPr bwMode="auto">
          <a:xfrm>
            <a:off x="990600" y="1444625"/>
            <a:ext cx="3438525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47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Gules,</a:t>
            </a:r>
          </a:p>
          <a:p>
            <a:pPr marL="457200" lvl="1" indent="0">
              <a:buNone/>
            </a:pPr>
            <a:r>
              <a:rPr lang="en-US" dirty="0" smtClean="0"/>
              <a:t>two swords</a:t>
            </a:r>
          </a:p>
          <a:p>
            <a:pPr marL="457200" lvl="1" indent="0">
              <a:buNone/>
            </a:pPr>
            <a:r>
              <a:rPr lang="en-US" dirty="0" smtClean="0"/>
              <a:t>in saltire</a:t>
            </a:r>
          </a:p>
          <a:p>
            <a:pPr marL="457200" lvl="1" indent="0">
              <a:buNone/>
            </a:pPr>
            <a:r>
              <a:rPr lang="en-US" dirty="0" smtClean="0"/>
              <a:t>proper</a:t>
            </a:r>
          </a:p>
          <a:p>
            <a:pPr marL="457200" lvl="1" indent="0">
              <a:buNone/>
            </a:pPr>
            <a:r>
              <a:rPr lang="en-US" dirty="0" smtClean="0"/>
              <a:t>between four roses</a:t>
            </a:r>
          </a:p>
          <a:p>
            <a:pPr marL="457200" lvl="1" indent="0">
              <a:buNone/>
            </a:pPr>
            <a:r>
              <a:rPr lang="en-US" dirty="0" smtClean="0"/>
              <a:t> in cross</a:t>
            </a:r>
          </a:p>
          <a:p>
            <a:pPr marL="457200" lvl="1" indent="0">
              <a:buNone/>
            </a:pPr>
            <a:r>
              <a:rPr lang="en-US" dirty="0" smtClean="0"/>
              <a:t> argent.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218" name="Picture 2" descr="C:\Users\jg\Dropbox\Heraldry\Classes\University\images\Insignia Anglica 21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54965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4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Argent,</a:t>
            </a:r>
          </a:p>
          <a:p>
            <a:pPr marL="457200" lvl="1" indent="0">
              <a:buNone/>
            </a:pPr>
            <a:r>
              <a:rPr lang="en-US" dirty="0" smtClean="0"/>
              <a:t>a lion gules,</a:t>
            </a:r>
          </a:p>
          <a:p>
            <a:pPr marL="457200" lvl="1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bordure </a:t>
            </a:r>
          </a:p>
          <a:p>
            <a:pPr marL="457200" lvl="1" indent="0">
              <a:buNone/>
            </a:pPr>
            <a:r>
              <a:rPr lang="en-US" dirty="0" smtClean="0"/>
              <a:t>sable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semy of roundels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</a:p>
          <a:p>
            <a:pPr eaLnBrk="1" hangingPunct="1"/>
            <a:r>
              <a:rPr lang="en-US" dirty="0" smtClean="0"/>
              <a:t>Count of Cornwall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 descr="C:\Users\jg\Dropbox\Heraldry\Classes\University\images\Insignia Anglica 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31940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6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Azure, </a:t>
            </a:r>
          </a:p>
          <a:p>
            <a:pPr marL="457200" lvl="1" indent="0">
              <a:buNone/>
            </a:pPr>
            <a:r>
              <a:rPr lang="en-US" dirty="0" smtClean="0"/>
              <a:t>on </a:t>
            </a:r>
          </a:p>
          <a:p>
            <a:pPr marL="457200" lvl="1" indent="0">
              <a:buNone/>
            </a:pPr>
            <a:r>
              <a:rPr lang="en-US" dirty="0" smtClean="0"/>
              <a:t>a bend gules </a:t>
            </a:r>
          </a:p>
          <a:p>
            <a:pPr marL="457200" lvl="1" indent="0">
              <a:buNone/>
            </a:pPr>
            <a:r>
              <a:rPr lang="en-US" dirty="0" smtClean="0"/>
              <a:t>between two mermaids </a:t>
            </a:r>
            <a:r>
              <a:rPr lang="en-US" dirty="0" smtClean="0"/>
              <a:t>argent,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three </a:t>
            </a:r>
            <a:r>
              <a:rPr lang="en-US" dirty="0" err="1" smtClean="0"/>
              <a:t>fleurs</a:t>
            </a:r>
            <a:r>
              <a:rPr lang="en-US" dirty="0" smtClean="0"/>
              <a:t>-de-</a:t>
            </a:r>
            <a:r>
              <a:rPr lang="en-US" dirty="0" err="1" smtClean="0"/>
              <a:t>lys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Or.</a:t>
            </a:r>
          </a:p>
          <a:p>
            <a:pPr eaLnBrk="1" hangingPunct="1"/>
            <a:r>
              <a:rPr lang="en-US" dirty="0" smtClean="0"/>
              <a:t>Arms of the </a:t>
            </a:r>
            <a:r>
              <a:rPr lang="en-US" dirty="0" err="1" smtClean="0"/>
              <a:t>Chefe</a:t>
            </a:r>
            <a:r>
              <a:rPr lang="en-US" dirty="0" smtClean="0"/>
              <a:t> </a:t>
            </a:r>
            <a:r>
              <a:rPr lang="en-US" dirty="0" err="1" smtClean="0"/>
              <a:t>Ornelas</a:t>
            </a:r>
            <a:r>
              <a:rPr lang="en-US" dirty="0" smtClean="0"/>
              <a:t> (Portugal)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/>
          <a:srcRect l="3333" t="48677" r="50000" b="8287"/>
          <a:stretch>
            <a:fillRect/>
          </a:stretch>
        </p:blipFill>
        <p:spPr bwMode="auto">
          <a:xfrm rot="-159478">
            <a:off x="947738" y="1295400"/>
            <a:ext cx="32480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51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err="1" smtClean="0"/>
              <a:t>Checky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Or </a:t>
            </a:r>
            <a:r>
              <a:rPr lang="en-US" dirty="0" smtClean="0"/>
              <a:t>and azure.</a:t>
            </a:r>
          </a:p>
          <a:p>
            <a:pPr eaLnBrk="1" hangingPunct="1"/>
            <a:r>
              <a:rPr lang="en-US" dirty="0" smtClean="0"/>
              <a:t>Count of Warren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0" name="Picture 2" descr="C:\Users\jg\Dropbox\Heraldry\Classes\University\images\Insignia Anglica 1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7973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1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Barry</a:t>
            </a:r>
          </a:p>
          <a:p>
            <a:pPr marL="457200" lvl="1" indent="0">
              <a:buNone/>
            </a:pPr>
            <a:r>
              <a:rPr lang="en-US" dirty="0" smtClean="0"/>
              <a:t>argent and gules.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6146" name="Picture 2" descr="C:\Users\jg\Dropbox\Heraldry\Classes\University\images\Insignia Anglica 20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31178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0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Or,</a:t>
            </a:r>
          </a:p>
          <a:p>
            <a:pPr marL="457200" lvl="1" indent="0">
              <a:buNone/>
            </a:pPr>
            <a:r>
              <a:rPr lang="en-US" dirty="0" smtClean="0"/>
              <a:t>three chevronels </a:t>
            </a:r>
          </a:p>
          <a:p>
            <a:pPr marL="457200" lvl="1" indent="0">
              <a:buNone/>
            </a:pPr>
            <a:r>
              <a:rPr lang="en-US" dirty="0" smtClean="0"/>
              <a:t>Gules.</a:t>
            </a:r>
            <a:endParaRPr lang="en-US" dirty="0" smtClean="0"/>
          </a:p>
          <a:p>
            <a:pPr eaLnBrk="1" hangingPunct="1"/>
            <a:r>
              <a:rPr lang="en-US" dirty="0" smtClean="0"/>
              <a:t>Count of Clare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074" name="Picture 2" descr="C:\Users\jg\Dropbox\Heraldry\Classes\University\images\Insignia Anglica 18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" y="1524000"/>
            <a:ext cx="4013200" cy="427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2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8"/>
            <a:ext cx="3653182" cy="44196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Rules of Heraldry – Blazon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>
          <a:xfrm>
            <a:off x="5257800" y="1600200"/>
            <a:ext cx="34290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Or,</a:t>
            </a:r>
          </a:p>
          <a:p>
            <a:pPr marL="457200" lvl="1" indent="0">
              <a:buNone/>
            </a:pPr>
            <a:r>
              <a:rPr lang="en-US" dirty="0" smtClean="0"/>
              <a:t>a </a:t>
            </a:r>
            <a:r>
              <a:rPr lang="en-US" dirty="0" smtClean="0"/>
              <a:t>chief indented </a:t>
            </a:r>
          </a:p>
          <a:p>
            <a:pPr marL="457200" lvl="1" indent="0">
              <a:buNone/>
            </a:pPr>
            <a:r>
              <a:rPr lang="en-US" dirty="0" smtClean="0"/>
              <a:t>sable.</a:t>
            </a:r>
            <a:endParaRPr lang="en-US" dirty="0" smtClean="0"/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257800" y="6503988"/>
            <a:ext cx="3900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Images from </a:t>
            </a:r>
            <a:r>
              <a:rPr lang="en-US" dirty="0" smtClean="0">
                <a:latin typeface="Calibri" pitchFamily="34" charset="0"/>
              </a:rPr>
              <a:t>Insignia </a:t>
            </a:r>
            <a:r>
              <a:rPr lang="en-US" dirty="0" err="1" smtClean="0">
                <a:latin typeface="Calibri" pitchFamily="34" charset="0"/>
              </a:rPr>
              <a:t>Anglica</a:t>
            </a:r>
            <a:r>
              <a:rPr lang="en-US" dirty="0" smtClean="0">
                <a:latin typeface="Calibri" pitchFamily="34" charset="0"/>
              </a:rPr>
              <a:t>, mid 16C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194" name="Picture 2" descr="C:\Users\jg\Dropbox\Heraldry\Classes\University\images\Insignia Anglica 2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30861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Armory Rules – Types of Armory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 submitters are allowed six pieces of armory </a:t>
            </a:r>
          </a:p>
          <a:p>
            <a:pPr lvl="1"/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Badges</a:t>
            </a:r>
            <a:endParaRPr lang="en-US" dirty="0" smtClean="0"/>
          </a:p>
          <a:p>
            <a:r>
              <a:rPr lang="en-US" dirty="0" smtClean="0"/>
              <a:t>SCA Branches may register any number of pieces of armory</a:t>
            </a:r>
          </a:p>
          <a:p>
            <a:pPr lvl="1"/>
            <a:r>
              <a:rPr lang="en-US" dirty="0"/>
              <a:t>Device</a:t>
            </a:r>
          </a:p>
          <a:p>
            <a:pPr lvl="1"/>
            <a:r>
              <a:rPr lang="en-US" dirty="0" smtClean="0"/>
              <a:t>Badges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Armory Rules – Types of Armory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One device per submitter</a:t>
            </a:r>
          </a:p>
          <a:p>
            <a:pPr lvl="1"/>
            <a:r>
              <a:rPr lang="en-US" dirty="0" smtClean="0"/>
              <a:t>Becomes “Arms” when granted an </a:t>
            </a:r>
            <a:r>
              <a:rPr lang="en-US" dirty="0" err="1" smtClean="0"/>
              <a:t>AoA</a:t>
            </a:r>
            <a:endParaRPr lang="en-US" dirty="0" smtClean="0"/>
          </a:p>
          <a:p>
            <a:pPr lvl="1"/>
            <a:r>
              <a:rPr lang="en-US" dirty="0" smtClean="0"/>
              <a:t>Identifies “This is me”</a:t>
            </a:r>
          </a:p>
          <a:p>
            <a:pPr lvl="1"/>
            <a:r>
              <a:rPr lang="en-US" dirty="0" smtClean="0"/>
              <a:t>Submitted on a shield-shaped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Types of Armory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Badge</a:t>
            </a:r>
          </a:p>
          <a:p>
            <a:pPr lvl="1"/>
            <a:r>
              <a:rPr lang="en-US" dirty="0" smtClean="0"/>
              <a:t>Multiple badges permitted</a:t>
            </a:r>
          </a:p>
          <a:p>
            <a:pPr lvl="1"/>
            <a:r>
              <a:rPr lang="en-US" dirty="0" smtClean="0"/>
              <a:t>A badge can be an alternate device</a:t>
            </a:r>
          </a:p>
          <a:p>
            <a:pPr lvl="1"/>
            <a:r>
              <a:rPr lang="en-US" dirty="0" smtClean="0"/>
              <a:t>A badge is used to identify “This is mine”</a:t>
            </a:r>
          </a:p>
          <a:p>
            <a:pPr lvl="2"/>
            <a:r>
              <a:rPr lang="en-US" dirty="0" smtClean="0"/>
              <a:t>Possessions</a:t>
            </a:r>
          </a:p>
          <a:p>
            <a:pPr lvl="2"/>
            <a:r>
              <a:rPr lang="en-US" dirty="0" smtClean="0"/>
              <a:t>Household members</a:t>
            </a:r>
          </a:p>
          <a:p>
            <a:pPr lvl="2"/>
            <a:r>
              <a:rPr lang="en-US" dirty="0" smtClean="0"/>
              <a:t>Retinue</a:t>
            </a:r>
          </a:p>
          <a:p>
            <a:pPr lvl="1"/>
            <a:r>
              <a:rPr lang="en-US" dirty="0" smtClean="0"/>
              <a:t>Can have a field or be fieldless</a:t>
            </a:r>
          </a:p>
          <a:p>
            <a:pPr lvl="1"/>
            <a:r>
              <a:rPr lang="en-US" dirty="0" smtClean="0"/>
              <a:t>Submitted on a square-shaped form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Types of Armory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Armory with a field (A3A1)</a:t>
            </a:r>
          </a:p>
          <a:p>
            <a:pPr lvl="1"/>
            <a:r>
              <a:rPr lang="en-US" dirty="0" smtClean="0"/>
              <a:t>Field is specified – solid tincture or partitioned</a:t>
            </a:r>
          </a:p>
          <a:p>
            <a:r>
              <a:rPr lang="en-US" dirty="0" smtClean="0"/>
              <a:t>Fieldless </a:t>
            </a:r>
            <a:r>
              <a:rPr lang="en-US" dirty="0"/>
              <a:t>badges </a:t>
            </a:r>
            <a:r>
              <a:rPr lang="en-US" dirty="0" smtClean="0"/>
              <a:t>(A3A2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 smtClean="0"/>
              <a:t>Do not have a defined field</a:t>
            </a:r>
          </a:p>
          <a:p>
            <a:pPr lvl="1"/>
            <a:r>
              <a:rPr lang="en-US" dirty="0" smtClean="0"/>
              <a:t>Can be displayed on any background</a:t>
            </a:r>
          </a:p>
          <a:p>
            <a:pPr lvl="1"/>
            <a:r>
              <a:rPr lang="en-US" dirty="0" smtClean="0"/>
              <a:t>All charges must touch one another</a:t>
            </a:r>
          </a:p>
          <a:p>
            <a:pPr lvl="2"/>
            <a:r>
              <a:rPr lang="en-US" dirty="0" smtClean="0"/>
              <a:t>“Cast out of metal” rule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5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Rule of </a:t>
            </a:r>
            <a:r>
              <a:rPr lang="en-US" dirty="0"/>
              <a:t>Tinctures </a:t>
            </a:r>
            <a:r>
              <a:rPr lang="en-US" dirty="0" smtClean="0"/>
              <a:t>(A3B)</a:t>
            </a:r>
          </a:p>
          <a:p>
            <a:pPr lvl="1"/>
            <a:r>
              <a:rPr lang="en-US" dirty="0" smtClean="0"/>
              <a:t>Don’t place a metal on a metal or a color on a color</a:t>
            </a:r>
          </a:p>
          <a:p>
            <a:r>
              <a:rPr lang="en-US" dirty="0" smtClean="0"/>
              <a:t>Good Contrast</a:t>
            </a:r>
          </a:p>
          <a:p>
            <a:pPr lvl="1"/>
            <a:r>
              <a:rPr lang="en-US" dirty="0" smtClean="0"/>
              <a:t>Metal and color</a:t>
            </a:r>
          </a:p>
          <a:p>
            <a:pPr lvl="1"/>
            <a:r>
              <a:rPr lang="en-US" dirty="0" smtClean="0"/>
              <a:t>Metal and neutra</a:t>
            </a:r>
            <a:r>
              <a:rPr lang="en-US" dirty="0"/>
              <a:t>l</a:t>
            </a:r>
            <a:endParaRPr lang="en-US" dirty="0" smtClean="0"/>
          </a:p>
          <a:p>
            <a:pPr lvl="1"/>
            <a:r>
              <a:rPr lang="en-US" dirty="0" smtClean="0"/>
              <a:t>Color and neutral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Contrast</a:t>
            </a:r>
            <a:endParaRPr lang="en-US" dirty="0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62150"/>
          </a:xfrm>
        </p:spPr>
        <p:txBody>
          <a:bodyPr/>
          <a:lstStyle/>
          <a:p>
            <a:r>
              <a:rPr lang="en-US" dirty="0"/>
              <a:t>Good contrast is required when a charge is placed on a background </a:t>
            </a:r>
            <a:r>
              <a:rPr lang="en-US" dirty="0" smtClean="0"/>
              <a:t>(A3B4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Identifiability must be maintained</a:t>
            </a:r>
          </a:p>
        </p:txBody>
      </p:sp>
      <p:grpSp>
        <p:nvGrpSpPr>
          <p:cNvPr id="39939" name="Group 27"/>
          <p:cNvGrpSpPr>
            <a:grpSpLocks/>
          </p:cNvGrpSpPr>
          <p:nvPr/>
        </p:nvGrpSpPr>
        <p:grpSpPr bwMode="auto">
          <a:xfrm>
            <a:off x="457200" y="3562350"/>
            <a:ext cx="3886200" cy="2886075"/>
            <a:chOff x="457198" y="3562164"/>
            <a:chExt cx="3886202" cy="2887035"/>
          </a:xfrm>
        </p:grpSpPr>
        <p:pic>
          <p:nvPicPr>
            <p:cNvPr id="39944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198" y="3562164"/>
              <a:ext cx="1905000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38400" y="3562164"/>
              <a:ext cx="1905000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6" name="TextBox 19"/>
            <p:cNvSpPr txBox="1">
              <a:spLocks noChangeArrowheads="1"/>
            </p:cNvSpPr>
            <p:nvPr/>
          </p:nvSpPr>
          <p:spPr bwMode="auto">
            <a:xfrm>
              <a:off x="1591699" y="6079867"/>
              <a:ext cx="15409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Calibri" pitchFamily="34" charset="0"/>
                </a:rPr>
                <a:t>Good Contrast</a:t>
              </a:r>
            </a:p>
          </p:txBody>
        </p:sp>
      </p:grpSp>
      <p:grpSp>
        <p:nvGrpSpPr>
          <p:cNvPr id="39940" name="Group 28"/>
          <p:cNvGrpSpPr>
            <a:grpSpLocks/>
          </p:cNvGrpSpPr>
          <p:nvPr/>
        </p:nvGrpSpPr>
        <p:grpSpPr bwMode="auto">
          <a:xfrm>
            <a:off x="4953000" y="3562350"/>
            <a:ext cx="3886200" cy="2886075"/>
            <a:chOff x="4953000" y="3562164"/>
            <a:chExt cx="3886200" cy="2887035"/>
          </a:xfrm>
        </p:grpSpPr>
        <p:pic>
          <p:nvPicPr>
            <p:cNvPr id="39941" name="Picture 10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000" y="3562164"/>
              <a:ext cx="1905000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1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34200" y="3562164"/>
              <a:ext cx="1905000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TextBox 26"/>
            <p:cNvSpPr txBox="1">
              <a:spLocks noChangeArrowheads="1"/>
            </p:cNvSpPr>
            <p:nvPr/>
          </p:nvSpPr>
          <p:spPr bwMode="auto">
            <a:xfrm>
              <a:off x="6152546" y="6079867"/>
              <a:ext cx="14674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Poor Contrast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5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Divided fields (and charges) (A3B3)</a:t>
            </a:r>
          </a:p>
          <a:p>
            <a:pPr lvl="1"/>
            <a:r>
              <a:rPr lang="en-US" dirty="0" smtClean="0"/>
              <a:t>Fields divided into two parts </a:t>
            </a:r>
          </a:p>
          <a:p>
            <a:pPr lvl="2"/>
            <a:r>
              <a:rPr lang="en-US" dirty="0" smtClean="0"/>
              <a:t>Don’t need good contrast</a:t>
            </a:r>
          </a:p>
          <a:p>
            <a:pPr lvl="2"/>
            <a:r>
              <a:rPr lang="en-US" dirty="0" smtClean="0"/>
              <a:t>Can’t have the same base tincture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2"/>
            <a:ext cx="1904841" cy="2886198"/>
            <a:chOff x="457277" y="3562163"/>
            <a:chExt cx="1904842" cy="2887158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7" y="3562163"/>
              <a:ext cx="1904842" cy="230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34078" y="3895603"/>
            <a:ext cx="1904842" cy="2886197"/>
            <a:chOff x="457276" y="3562164"/>
            <a:chExt cx="1904843" cy="288715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4"/>
              <a:ext cx="1904843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92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Divided fields (and charges) (A3B3)</a:t>
            </a:r>
          </a:p>
          <a:p>
            <a:pPr lvl="1"/>
            <a:r>
              <a:rPr lang="en-US" dirty="0"/>
              <a:t>Fields divided into three parts (per pall)</a:t>
            </a:r>
          </a:p>
          <a:p>
            <a:pPr lvl="2"/>
            <a:r>
              <a:rPr lang="en-US" dirty="0"/>
              <a:t>Need good contrast between one part and the other two</a:t>
            </a:r>
          </a:p>
          <a:p>
            <a:pPr lvl="2"/>
            <a:r>
              <a:rPr lang="en-US" dirty="0"/>
              <a:t>No two parts can share the same </a:t>
            </a:r>
            <a:r>
              <a:rPr lang="en-US" dirty="0" smtClean="0"/>
              <a:t>tincture or base tincture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3"/>
            <a:ext cx="1904841" cy="2886197"/>
            <a:chOff x="457278" y="3562164"/>
            <a:chExt cx="1904843" cy="2887157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8" y="3562164"/>
              <a:ext cx="1904843" cy="2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34078" y="3895603"/>
            <a:ext cx="1904842" cy="2886197"/>
            <a:chOff x="457276" y="3562164"/>
            <a:chExt cx="1904843" cy="288715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4"/>
              <a:ext cx="1904843" cy="230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6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Contrast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954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Divided fields (and charges) </a:t>
            </a:r>
            <a:r>
              <a:rPr lang="en-US" dirty="0" smtClean="0"/>
              <a:t>(A3B3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Fields divided quarterly or per saltire</a:t>
            </a:r>
          </a:p>
          <a:p>
            <a:pPr lvl="2"/>
            <a:r>
              <a:rPr lang="en-US" dirty="0"/>
              <a:t>Don’t need good contrast</a:t>
            </a:r>
          </a:p>
          <a:p>
            <a:pPr lvl="2"/>
            <a:r>
              <a:rPr lang="en-US" dirty="0"/>
              <a:t>Can’t have the same base tincture</a:t>
            </a:r>
          </a:p>
          <a:p>
            <a:pPr lvl="1"/>
            <a:r>
              <a:rPr lang="en-US" dirty="0"/>
              <a:t>All other field divisions must have good contrast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3"/>
            <a:ext cx="1904840" cy="2886197"/>
            <a:chOff x="457278" y="3562164"/>
            <a:chExt cx="1904842" cy="2887157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8" y="3562164"/>
              <a:ext cx="1904842" cy="2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34078" y="3895603"/>
            <a:ext cx="1904841" cy="2886197"/>
            <a:chOff x="457276" y="3562164"/>
            <a:chExt cx="1904842" cy="288715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4"/>
              <a:ext cx="1904842" cy="230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6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8"/>
            <a:ext cx="3653182" cy="44196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Two </a:t>
            </a:r>
            <a:r>
              <a:rPr lang="en-US" dirty="0" err="1" smtClean="0"/>
              <a:t>Bendlets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62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Charge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95403"/>
          </a:xfrm>
        </p:spPr>
        <p:txBody>
          <a:bodyPr>
            <a:normAutofit/>
          </a:bodyPr>
          <a:lstStyle/>
          <a:p>
            <a:r>
              <a:rPr lang="en-US" dirty="0"/>
              <a:t>Clarity of charge group </a:t>
            </a:r>
            <a:r>
              <a:rPr lang="en-US" dirty="0" smtClean="0"/>
              <a:t>(A3D1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Charges must be clearly organized into charge group</a:t>
            </a:r>
          </a:p>
          <a:p>
            <a:pPr lvl="1"/>
            <a:r>
              <a:rPr lang="en-US" dirty="0"/>
              <a:t>Blurring the distinction between charge groups is not </a:t>
            </a:r>
            <a:r>
              <a:rPr lang="en-US" dirty="0" smtClean="0"/>
              <a:t>permitted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50</a:t>
            </a:fld>
            <a:endParaRPr lang="en-US"/>
          </a:p>
        </p:txBody>
      </p: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1447800" y="3895604"/>
            <a:ext cx="1904841" cy="2886196"/>
            <a:chOff x="457276" y="3562165"/>
            <a:chExt cx="1904842" cy="2887156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5"/>
              <a:ext cx="1904842" cy="2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4724478" y="3895602"/>
            <a:ext cx="3886043" cy="2886198"/>
            <a:chOff x="457276" y="3562164"/>
            <a:chExt cx="3886045" cy="2887158"/>
          </a:xfrm>
        </p:grpSpPr>
        <p:pic>
          <p:nvPicPr>
            <p:cNvPr id="13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4"/>
              <a:ext cx="1904843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78" y="3562164"/>
              <a:ext cx="1904843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2141625" y="6079867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16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Charge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95403"/>
          </a:xfrm>
        </p:spPr>
        <p:txBody>
          <a:bodyPr>
            <a:normAutofit/>
          </a:bodyPr>
          <a:lstStyle/>
          <a:p>
            <a:r>
              <a:rPr lang="en-US" dirty="0"/>
              <a:t>Slot Machine </a:t>
            </a:r>
            <a:r>
              <a:rPr lang="en-US" dirty="0" smtClean="0"/>
              <a:t>(A3D2a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charge group may not contain more than two types of charges</a:t>
            </a:r>
          </a:p>
          <a:p>
            <a:pPr lvl="1"/>
            <a:r>
              <a:rPr lang="en-US" dirty="0"/>
              <a:t>Posture, tincture, etc. don’t count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51</a:t>
            </a:fld>
            <a:endParaRPr lang="en-US" dirty="0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3"/>
            <a:ext cx="1904840" cy="2886197"/>
            <a:chOff x="457278" y="3562164"/>
            <a:chExt cx="1904842" cy="2887157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8" y="3562164"/>
              <a:ext cx="1904842" cy="2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34078" y="3895603"/>
            <a:ext cx="1904841" cy="2886197"/>
            <a:chOff x="457276" y="3562164"/>
            <a:chExt cx="1904842" cy="2887157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4"/>
              <a:ext cx="1904842" cy="2305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74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Armory Rules – </a:t>
            </a:r>
            <a:r>
              <a:rPr lang="en-US" dirty="0" smtClean="0"/>
              <a:t>Charge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9540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Unity of Posture (A3D2c)</a:t>
            </a:r>
            <a:endParaRPr lang="en-US" dirty="0"/>
          </a:p>
          <a:p>
            <a:pPr lvl="1"/>
            <a:r>
              <a:rPr lang="en-US" dirty="0" smtClean="0"/>
              <a:t>Charges in a charge group must be either </a:t>
            </a:r>
          </a:p>
          <a:p>
            <a:pPr lvl="2"/>
            <a:r>
              <a:rPr lang="en-US" dirty="0" smtClean="0"/>
              <a:t>In identical postures/orientations, or</a:t>
            </a:r>
          </a:p>
          <a:p>
            <a:pPr lvl="2"/>
            <a:r>
              <a:rPr lang="en-US" dirty="0" smtClean="0"/>
              <a:t>In a period arrangement which includes posture/orientation</a:t>
            </a:r>
          </a:p>
          <a:p>
            <a:pPr lvl="1"/>
            <a:r>
              <a:rPr lang="en-US" dirty="0" smtClean="0"/>
              <a:t>Crescents are an exception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52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3"/>
            <a:ext cx="1904840" cy="2886197"/>
            <a:chOff x="457278" y="3562164"/>
            <a:chExt cx="1904842" cy="2887157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8" y="3562164"/>
              <a:ext cx="1904842" cy="2305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34078" y="3895604"/>
            <a:ext cx="1904841" cy="2886196"/>
            <a:chOff x="457276" y="3562165"/>
            <a:chExt cx="1904842" cy="2887156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5"/>
              <a:ext cx="1904842" cy="2305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853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Disallowed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Restricted Charges (A6B1, </a:t>
            </a:r>
            <a:r>
              <a:rPr lang="en-US" dirty="0" err="1" smtClean="0"/>
              <a:t>GoT</a:t>
            </a:r>
            <a:r>
              <a:rPr lang="en-US" dirty="0" smtClean="0"/>
              <a:t> Table 3)</a:t>
            </a:r>
          </a:p>
          <a:p>
            <a:pPr lvl="1"/>
            <a:r>
              <a:rPr lang="en-US" dirty="0" smtClean="0"/>
              <a:t>Charges which may not be used by anyone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Red Cross/Crescent (Symbol of the IRC)</a:t>
            </a:r>
          </a:p>
          <a:p>
            <a:pPr lvl="2"/>
            <a:r>
              <a:rPr lang="en-US" dirty="0" smtClean="0"/>
              <a:t>Crowned Rose (Symbol of England)</a:t>
            </a:r>
          </a:p>
          <a:p>
            <a:pPr lvl="2"/>
            <a:r>
              <a:rPr lang="en-US" dirty="0" smtClean="0"/>
              <a:t>Swastika/fylfot (Offensive)</a:t>
            </a:r>
          </a:p>
          <a:p>
            <a:pPr lvl="2"/>
            <a:r>
              <a:rPr lang="en-US" dirty="0" smtClean="0"/>
              <a:t>Etc.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Disallowed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Reserved Charges (A6B2, </a:t>
            </a:r>
            <a:r>
              <a:rPr lang="en-US" dirty="0" err="1" smtClean="0"/>
              <a:t>GoT</a:t>
            </a:r>
            <a:r>
              <a:rPr lang="en-US" dirty="0" smtClean="0"/>
              <a:t> Table 2)</a:t>
            </a:r>
          </a:p>
          <a:p>
            <a:pPr lvl="1"/>
            <a:r>
              <a:rPr lang="en-US" dirty="0" smtClean="0"/>
              <a:t>Charges which may only be used by certain submitters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White belt (Reserved for Knights)</a:t>
            </a:r>
          </a:p>
          <a:p>
            <a:pPr lvl="2"/>
            <a:r>
              <a:rPr lang="en-US" dirty="0" smtClean="0"/>
              <a:t>Laurel wreath (Reserved for Society Branches)</a:t>
            </a:r>
          </a:p>
          <a:p>
            <a:pPr lvl="2"/>
            <a:r>
              <a:rPr lang="en-US" dirty="0" smtClean="0"/>
              <a:t>Chaplet of roses (Reserved for Princesses)</a:t>
            </a:r>
          </a:p>
          <a:p>
            <a:pPr lvl="2"/>
            <a:r>
              <a:rPr lang="en-US" dirty="0" smtClean="0"/>
              <a:t>Etc.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Disallowed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err="1" smtClean="0"/>
              <a:t>Unregisterable</a:t>
            </a:r>
            <a:r>
              <a:rPr lang="en-US" dirty="0" smtClean="0"/>
              <a:t> Charges (A2B5)</a:t>
            </a:r>
          </a:p>
          <a:p>
            <a:pPr lvl="1"/>
            <a:r>
              <a:rPr lang="en-US" dirty="0" smtClean="0"/>
              <a:t>Charges which may not be registered as they are not period</a:t>
            </a:r>
          </a:p>
          <a:p>
            <a:pPr lvl="1"/>
            <a:r>
              <a:rPr lang="en-US" dirty="0" smtClean="0"/>
              <a:t>Generally set by precedent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Garden Rosebud </a:t>
            </a:r>
          </a:p>
          <a:p>
            <a:pPr lvl="2"/>
            <a:r>
              <a:rPr lang="en-US" dirty="0" smtClean="0"/>
              <a:t>Ribbon</a:t>
            </a:r>
          </a:p>
          <a:p>
            <a:pPr lvl="2"/>
            <a:r>
              <a:rPr lang="en-US" dirty="0" err="1" smtClean="0"/>
              <a:t>Selkie</a:t>
            </a:r>
            <a:endParaRPr lang="en-US" dirty="0" smtClean="0"/>
          </a:p>
          <a:p>
            <a:pPr lvl="2"/>
            <a:r>
              <a:rPr lang="en-US" dirty="0" smtClean="0"/>
              <a:t>Etc.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Disallowed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Step from Period Practice (SFPP) (A2B4, Appendix G)</a:t>
            </a:r>
          </a:p>
          <a:p>
            <a:pPr lvl="1"/>
            <a:r>
              <a:rPr lang="en-US" dirty="0" smtClean="0"/>
              <a:t>One SFPP is permitted in a device, two or more are grounds for return</a:t>
            </a:r>
          </a:p>
          <a:p>
            <a:pPr lvl="1"/>
            <a:r>
              <a:rPr lang="en-US" dirty="0" smtClean="0"/>
              <a:t>Non-European Armorial Elements</a:t>
            </a:r>
          </a:p>
          <a:p>
            <a:pPr lvl="2"/>
            <a:r>
              <a:rPr lang="en-US" dirty="0" smtClean="0"/>
              <a:t>Islamic</a:t>
            </a:r>
          </a:p>
          <a:p>
            <a:pPr lvl="2"/>
            <a:r>
              <a:rPr lang="en-US" dirty="0" smtClean="0"/>
              <a:t>Japanese</a:t>
            </a:r>
          </a:p>
          <a:p>
            <a:pPr lvl="2"/>
            <a:r>
              <a:rPr lang="en-US" dirty="0" smtClean="0"/>
              <a:t>May require an IAP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1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Disallowed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Step from Period Practice (SFPP) (A2B4, Appendix G)</a:t>
            </a:r>
          </a:p>
          <a:p>
            <a:pPr lvl="1"/>
            <a:r>
              <a:rPr lang="en-US" dirty="0" smtClean="0"/>
              <a:t>Non-European Plants and Animals</a:t>
            </a:r>
          </a:p>
          <a:p>
            <a:pPr lvl="2"/>
            <a:r>
              <a:rPr lang="en-US" dirty="0" smtClean="0"/>
              <a:t>Except those used in period heraldry</a:t>
            </a:r>
          </a:p>
          <a:p>
            <a:pPr lvl="2"/>
            <a:r>
              <a:rPr lang="en-US" dirty="0" smtClean="0"/>
              <a:t>Must be from a part of the world known to period Europeans</a:t>
            </a:r>
          </a:p>
          <a:p>
            <a:pPr lvl="3"/>
            <a:r>
              <a:rPr lang="en-US" dirty="0" smtClean="0"/>
              <a:t>Interiors of Africa, North America not allowed</a:t>
            </a:r>
          </a:p>
          <a:p>
            <a:pPr lvl="3"/>
            <a:r>
              <a:rPr lang="en-US" dirty="0" smtClean="0"/>
              <a:t>Northern Asia and Australia not allowed</a:t>
            </a:r>
          </a:p>
          <a:p>
            <a:pPr lvl="3"/>
            <a:r>
              <a:rPr lang="en-US" dirty="0" smtClean="0"/>
              <a:t>Gray period is of limited use</a:t>
            </a:r>
          </a:p>
          <a:p>
            <a:pPr lvl="1"/>
            <a:r>
              <a:rPr lang="en-US" dirty="0" smtClean="0"/>
              <a:t>Other charges and motifs listed in Appendix G or by precedent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2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Restricted or Reserved Charges (A6B)</a:t>
            </a:r>
          </a:p>
          <a:p>
            <a:pPr lvl="1"/>
            <a:r>
              <a:rPr lang="en-US" dirty="0" smtClean="0"/>
              <a:t>Use of a restricted charge is prohibited as </a:t>
            </a:r>
            <a:r>
              <a:rPr lang="en-US" dirty="0" smtClean="0"/>
              <a:t>presumptive or offensive</a:t>
            </a:r>
            <a:endParaRPr lang="en-US" dirty="0" smtClean="0"/>
          </a:p>
          <a:p>
            <a:pPr lvl="1"/>
            <a:r>
              <a:rPr lang="en-US" dirty="0" smtClean="0"/>
              <a:t>Use of an un-earned reserved charge is prohibited as presumptive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5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Presumption</a:t>
            </a:r>
            <a:endParaRPr lang="en-US" dirty="0" smtClean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62150"/>
          </a:xfrm>
        </p:spPr>
        <p:txBody>
          <a:bodyPr>
            <a:normAutofit fontScale="92500"/>
          </a:bodyPr>
          <a:lstStyle/>
          <a:p>
            <a:r>
              <a:rPr lang="en-US" dirty="0"/>
              <a:t>Arms of Pretense or Augmentation </a:t>
            </a:r>
            <a:r>
              <a:rPr lang="en-US" dirty="0" smtClean="0"/>
              <a:t>(A6C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single charged escutcheon or charged canton may only be used by a submitter who has been granted an Augmentation of Arms (Augmentation of Honor)</a:t>
            </a:r>
          </a:p>
        </p:txBody>
      </p:sp>
      <p:grpSp>
        <p:nvGrpSpPr>
          <p:cNvPr id="39939" name="Group 27"/>
          <p:cNvGrpSpPr>
            <a:grpSpLocks/>
          </p:cNvGrpSpPr>
          <p:nvPr/>
        </p:nvGrpSpPr>
        <p:grpSpPr bwMode="auto">
          <a:xfrm>
            <a:off x="457278" y="3562350"/>
            <a:ext cx="3886043" cy="2886198"/>
            <a:chOff x="457276" y="3562164"/>
            <a:chExt cx="3886045" cy="2887158"/>
          </a:xfrm>
        </p:grpSpPr>
        <p:pic>
          <p:nvPicPr>
            <p:cNvPr id="39944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62164"/>
              <a:ext cx="1904843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5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38478" y="3562164"/>
              <a:ext cx="1904843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6" name="TextBox 19"/>
            <p:cNvSpPr txBox="1">
              <a:spLocks noChangeArrowheads="1"/>
            </p:cNvSpPr>
            <p:nvPr/>
          </p:nvSpPr>
          <p:spPr bwMode="auto">
            <a:xfrm>
              <a:off x="2134411" y="6079867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39940" name="Group 28"/>
          <p:cNvGrpSpPr>
            <a:grpSpLocks/>
          </p:cNvGrpSpPr>
          <p:nvPr/>
        </p:nvGrpSpPr>
        <p:grpSpPr bwMode="auto">
          <a:xfrm>
            <a:off x="4953079" y="3562350"/>
            <a:ext cx="3886042" cy="2886198"/>
            <a:chOff x="4953079" y="3562164"/>
            <a:chExt cx="3886042" cy="2887158"/>
          </a:xfrm>
        </p:grpSpPr>
        <p:pic>
          <p:nvPicPr>
            <p:cNvPr id="3994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53079" y="3562164"/>
              <a:ext cx="1904842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42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4279" y="3562164"/>
              <a:ext cx="1904842" cy="2305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3" name="TextBox 26"/>
            <p:cNvSpPr txBox="1">
              <a:spLocks noChangeArrowheads="1"/>
            </p:cNvSpPr>
            <p:nvPr/>
          </p:nvSpPr>
          <p:spPr bwMode="auto">
            <a:xfrm>
              <a:off x="6665699" y="6079867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58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79" y="2133598"/>
            <a:ext cx="3653184" cy="44196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Marshalling (A6F)</a:t>
            </a:r>
          </a:p>
          <a:p>
            <a:pPr lvl="1"/>
            <a:r>
              <a:rPr lang="en-US" dirty="0" smtClean="0"/>
              <a:t>Marshalling is the combination of two or more arms into a single design</a:t>
            </a:r>
          </a:p>
          <a:p>
            <a:pPr lvl="1"/>
            <a:r>
              <a:rPr lang="en-US" dirty="0" smtClean="0"/>
              <a:t>Not registerable in </a:t>
            </a:r>
            <a:r>
              <a:rPr lang="en-US" dirty="0"/>
              <a:t>the </a:t>
            </a:r>
            <a:r>
              <a:rPr lang="en-US" dirty="0" smtClean="0"/>
              <a:t>SCA</a:t>
            </a:r>
          </a:p>
          <a:p>
            <a:pPr lvl="1"/>
            <a:r>
              <a:rPr lang="en-US" dirty="0" smtClean="0"/>
              <a:t>We are assumed to each earn our own arms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95403"/>
          </a:xfrm>
        </p:spPr>
        <p:txBody>
          <a:bodyPr>
            <a:normAutofit/>
          </a:bodyPr>
          <a:lstStyle/>
          <a:p>
            <a:r>
              <a:rPr lang="en-US" dirty="0" err="1"/>
              <a:t>Marshalling</a:t>
            </a:r>
            <a:r>
              <a:rPr lang="en-US" dirty="0"/>
              <a:t> </a:t>
            </a:r>
            <a:r>
              <a:rPr lang="en-US" dirty="0" smtClean="0"/>
              <a:t>(A6F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Only occurs on a Per Pale field (dimidiation or impaling) or a Quarterly field</a:t>
            </a:r>
          </a:p>
          <a:p>
            <a:pPr lvl="1"/>
            <a:r>
              <a:rPr lang="en-US" dirty="0"/>
              <a:t>Only occurs with a plain line of division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61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3"/>
            <a:ext cx="1904839" cy="2886197"/>
            <a:chOff x="457278" y="3562164"/>
            <a:chExt cx="1904841" cy="2887157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8" y="3562164"/>
              <a:ext cx="1904841" cy="2305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1910" y="6079866"/>
              <a:ext cx="455574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No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34078" y="3915833"/>
            <a:ext cx="1904841" cy="2865968"/>
            <a:chOff x="457276" y="3582400"/>
            <a:chExt cx="1904842" cy="2866921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6" y="3582400"/>
              <a:ext cx="1904842" cy="226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352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2295403"/>
          </a:xfrm>
        </p:spPr>
        <p:txBody>
          <a:bodyPr>
            <a:normAutofit/>
          </a:bodyPr>
          <a:lstStyle/>
          <a:p>
            <a:r>
              <a:rPr lang="en-US" dirty="0"/>
              <a:t>Marshalling (SENA A6F)</a:t>
            </a:r>
          </a:p>
          <a:p>
            <a:pPr lvl="1"/>
            <a:r>
              <a:rPr lang="en-US" dirty="0" smtClean="0"/>
              <a:t>A single primary charge group over the whole field removes the appearance of marshalling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62</a:t>
            </a:fld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1394664" y="3895603"/>
            <a:ext cx="1904839" cy="2886197"/>
            <a:chOff x="457278" y="3562164"/>
            <a:chExt cx="1904841" cy="2887157"/>
          </a:xfrm>
        </p:grpSpPr>
        <p:pic>
          <p:nvPicPr>
            <p:cNvPr id="6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78" y="3562164"/>
              <a:ext cx="1904841" cy="2305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5350799" y="3915833"/>
            <a:ext cx="1871399" cy="2865968"/>
            <a:chOff x="473997" y="3582400"/>
            <a:chExt cx="1871400" cy="2866921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997" y="3582400"/>
              <a:ext cx="1871400" cy="226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1189124" y="6079866"/>
              <a:ext cx="441147" cy="369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atin typeface="Calibri" pitchFamily="34" charset="0"/>
                </a:rPr>
                <a:t>Ok</a:t>
              </a:r>
              <a:endParaRPr lang="en-US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96934"/>
          </a:xfrm>
        </p:spPr>
        <p:txBody>
          <a:bodyPr>
            <a:normAutofit/>
          </a:bodyPr>
          <a:lstStyle/>
          <a:p>
            <a:r>
              <a:rPr lang="en-US" dirty="0" smtClean="0"/>
              <a:t>Combination of Name and Device (A6D)</a:t>
            </a:r>
          </a:p>
          <a:p>
            <a:pPr lvl="1"/>
            <a:r>
              <a:rPr lang="en-US" dirty="0" smtClean="0"/>
              <a:t>Even if a name and device are independently acceptable, a combination of the two may be presumptuous</a:t>
            </a:r>
          </a:p>
          <a:p>
            <a:pPr lvl="1"/>
            <a:r>
              <a:rPr lang="en-US" dirty="0" smtClean="0"/>
              <a:t>Examples</a:t>
            </a:r>
          </a:p>
          <a:p>
            <a:pPr lvl="2"/>
            <a:r>
              <a:rPr lang="en-US" dirty="0" smtClean="0"/>
              <a:t>“York” and a white rose</a:t>
            </a:r>
          </a:p>
          <a:p>
            <a:pPr lvl="2"/>
            <a:r>
              <a:rPr lang="en-US" dirty="0" smtClean="0"/>
              <a:t>“Lancaster” and a red rose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9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Registerable vs. Authentic</a:t>
            </a:r>
          </a:p>
          <a:p>
            <a:pPr lvl="1"/>
            <a:r>
              <a:rPr lang="en-US" dirty="0" smtClean="0"/>
              <a:t>A submission must be </a:t>
            </a:r>
            <a:r>
              <a:rPr lang="en-US" dirty="0" err="1" smtClean="0"/>
              <a:t>registerable</a:t>
            </a:r>
            <a:r>
              <a:rPr lang="en-US" dirty="0" smtClean="0"/>
              <a:t>; it need not be authentic</a:t>
            </a:r>
          </a:p>
          <a:p>
            <a:pPr lvl="1"/>
            <a:r>
              <a:rPr lang="en-US" dirty="0" smtClean="0"/>
              <a:t>While we can encourage clients to design period-looking armory, we cannot, and should not, force the decision</a:t>
            </a:r>
          </a:p>
          <a:p>
            <a:pPr lvl="1"/>
            <a:r>
              <a:rPr lang="en-US" dirty="0" smtClean="0"/>
              <a:t>If a client is set on a registerable but not very authentic submission, you should process it!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40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It is our job to help our clients</a:t>
            </a:r>
          </a:p>
          <a:p>
            <a:pPr lvl="1"/>
            <a:r>
              <a:rPr lang="en-US" dirty="0" smtClean="0"/>
              <a:t>We are here to make registrations happen, not prevent them from happening</a:t>
            </a:r>
          </a:p>
          <a:p>
            <a:pPr lvl="1"/>
            <a:r>
              <a:rPr lang="en-US" dirty="0" smtClean="0"/>
              <a:t>When consulting, help clients create registerable submissions </a:t>
            </a:r>
            <a:r>
              <a:rPr lang="en-US" b="1" i="1" dirty="0" smtClean="0"/>
              <a:t>they </a:t>
            </a:r>
            <a:r>
              <a:rPr lang="en-US" dirty="0" smtClean="0"/>
              <a:t>like</a:t>
            </a:r>
          </a:p>
          <a:p>
            <a:pPr lvl="1"/>
            <a:r>
              <a:rPr lang="en-US" dirty="0" smtClean="0"/>
              <a:t>When commenting, look for reasons to allow registration, not prohibit it</a:t>
            </a:r>
          </a:p>
          <a:p>
            <a:pPr lvl="1"/>
            <a:r>
              <a:rPr lang="en-US" dirty="0" smtClean="0"/>
              <a:t>Heralds want a reputation for being helpful, not obstructionist!</a:t>
            </a:r>
          </a:p>
        </p:txBody>
      </p:sp>
    </p:spTree>
    <p:extLst>
      <p:ext uri="{BB962C8B-B14F-4D97-AF65-F5344CB8AC3E}">
        <p14:creationId xmlns:p14="http://schemas.microsoft.com/office/powerpoint/2010/main" val="284954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Elmet</a:t>
            </a:r>
            <a:r>
              <a:rPr lang="en-US" dirty="0" smtClean="0"/>
              <a:t> Herald – I am the East Kingdom heraldic education deputy</a:t>
            </a:r>
          </a:p>
          <a:p>
            <a:r>
              <a:rPr lang="en-US" dirty="0" smtClean="0"/>
              <a:t>elmet@eastkingdom.org</a:t>
            </a:r>
          </a:p>
          <a:p>
            <a:r>
              <a:rPr lang="en-US" dirty="0" smtClean="0">
                <a:hlinkClick r:id="rId2"/>
              </a:rPr>
              <a:t>jgalak@gmail.com</a:t>
            </a:r>
            <a:endParaRPr lang="en-US" dirty="0" smtClean="0"/>
          </a:p>
          <a:p>
            <a:r>
              <a:rPr lang="en-US" dirty="0"/>
              <a:t>This handout can be found at:</a:t>
            </a:r>
          </a:p>
          <a:p>
            <a:pPr lvl="1"/>
            <a:r>
              <a:rPr lang="en-US" dirty="0"/>
              <a:t>http://</a:t>
            </a:r>
            <a:r>
              <a:rPr lang="en-US" dirty="0" smtClean="0"/>
              <a:t>www.yehudaheraldry.com/ekhu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826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8"/>
            <a:ext cx="3653182" cy="44196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lions</a:t>
            </a:r>
          </a:p>
        </p:txBody>
      </p:sp>
    </p:spTree>
    <p:extLst>
      <p:ext uri="{BB962C8B-B14F-4D97-AF65-F5344CB8AC3E}">
        <p14:creationId xmlns:p14="http://schemas.microsoft.com/office/powerpoint/2010/main" val="15676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8"/>
            <a:ext cx="3653182" cy="441960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Semy</a:t>
            </a:r>
            <a:r>
              <a:rPr lang="en-US" dirty="0" smtClean="0"/>
              <a:t> of lions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5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Group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Charge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180" y="2133599"/>
            <a:ext cx="3653182" cy="441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2EAF-69B6-4E26-89B8-AE259A8FE5E8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1970" y="5638800"/>
            <a:ext cx="308943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cross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2146</Words>
  <Application>Microsoft Office PowerPoint</Application>
  <PresentationFormat>On-screen Show (4:3)</PresentationFormat>
  <Paragraphs>461</Paragraphs>
  <Slides>66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Armory 102 – Charge Group Theory and Style Rules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Charge Group Theory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Rules of Heraldry – Blazon</vt:lpstr>
      <vt:lpstr>Armory Rules – Types of Armory</vt:lpstr>
      <vt:lpstr>Armory Rules – Types of Armory</vt:lpstr>
      <vt:lpstr>Armory Rules – Types of Armory</vt:lpstr>
      <vt:lpstr>Armory Rules – Types of Armory</vt:lpstr>
      <vt:lpstr>Armory Rules – Contrast</vt:lpstr>
      <vt:lpstr>Armory Rules – Contrast</vt:lpstr>
      <vt:lpstr>Armory Rules – Contrast</vt:lpstr>
      <vt:lpstr>Armory Rules – Contrast</vt:lpstr>
      <vt:lpstr>Armory Rules – Contrast</vt:lpstr>
      <vt:lpstr>Armory Rules – Charge Groups</vt:lpstr>
      <vt:lpstr>Armory Rules – Charge Groups</vt:lpstr>
      <vt:lpstr>Armory Rules – Charge Groups</vt:lpstr>
      <vt:lpstr>Disallowed Elements</vt:lpstr>
      <vt:lpstr>Disallowed Elements</vt:lpstr>
      <vt:lpstr>Disallowed Elements</vt:lpstr>
      <vt:lpstr>Disallowed Elements</vt:lpstr>
      <vt:lpstr>Disallowed Elements</vt:lpstr>
      <vt:lpstr>Presumption</vt:lpstr>
      <vt:lpstr>Presumption</vt:lpstr>
      <vt:lpstr>Presumption</vt:lpstr>
      <vt:lpstr>Presumption</vt:lpstr>
      <vt:lpstr>Presumption</vt:lpstr>
      <vt:lpstr>Presumption</vt:lpstr>
      <vt:lpstr>Final Thoughts</vt:lpstr>
      <vt:lpstr>Final Thoughts</vt:lpstr>
      <vt:lpstr>About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 you want to be a (book) herald? Part II - Armory</dc:title>
  <dc:creator>Juliean Galak</dc:creator>
  <cp:lastModifiedBy>Juliean Galak</cp:lastModifiedBy>
  <cp:revision>90</cp:revision>
  <dcterms:created xsi:type="dcterms:W3CDTF">2013-06-02T23:13:31Z</dcterms:created>
  <dcterms:modified xsi:type="dcterms:W3CDTF">2013-10-01T02:39:39Z</dcterms:modified>
</cp:coreProperties>
</file>